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3" r:id="rId4"/>
    <p:sldId id="280" r:id="rId5"/>
    <p:sldId id="279" r:id="rId6"/>
    <p:sldId id="282" r:id="rId7"/>
    <p:sldId id="274" r:id="rId8"/>
    <p:sldId id="275" r:id="rId9"/>
    <p:sldId id="281" r:id="rId10"/>
    <p:sldId id="27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717171"/>
    <a:srgbClr val="F7B864"/>
    <a:srgbClr val="0178C7"/>
    <a:srgbClr val="76CCC1"/>
    <a:srgbClr val="00B29A"/>
    <a:srgbClr val="E2E20C"/>
    <a:srgbClr val="059CE1"/>
    <a:srgbClr val="25BDAE"/>
    <a:srgbClr val="43C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>
        <p:scale>
          <a:sx n="100" d="100"/>
          <a:sy n="100" d="100"/>
        </p:scale>
        <p:origin x="2832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4T12:51:40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40,'0'0,"1"-1,-1 0,1 0,-1 1,0-1,1 0,-1 1,1-1,0 0,-1 1,1-1,0 1,-1-1,1 1,0-1,-1 1,1-1,0 1,0 0,0 0,-1-1,1 1,0 0,0 0,0 0,0 0,1 0,29-2,-28 1,33 0,47-8,-39 4,13-2,-48 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856D0-00AC-4C03-9610-1185D8FF1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71717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A701E7-3063-40F1-BBAB-7343CAA22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71717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F83C0-994F-4998-B25C-5D423C18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11AE9-B8A2-41D3-8C3C-F160188A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2020학년도 후기 한국화학연구원 학연협동 석·박사과정 모집">
            <a:extLst>
              <a:ext uri="{FF2B5EF4-FFF2-40B4-BE49-F238E27FC236}">
                <a16:creationId xmlns:a16="http://schemas.microsoft.com/office/drawing/2014/main" id="{BB79A835-0F34-4029-A76D-3E78073155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1" y="6288087"/>
            <a:ext cx="3225969" cy="38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17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29271-6C79-4564-AC57-CF2FFFCD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A35E2D-A31E-4722-9BFE-7376E3D18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D047B-632D-4590-B7BB-9D69CFAA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E37DB-35D3-4A30-88C2-E8DC2774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61298-CFF3-4752-9A2F-BAF94EB8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0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264A6C-9505-416F-B876-383C748C8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9E1BE6-38A7-49EB-B8B9-60CBE1A9A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6AD06-34E0-4E2A-88EF-8C45C772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7C3F5E-EA62-4CBA-8A1D-8521931F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E3800-4958-4C2F-854F-E30896A6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19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2F85F-E1A6-4A41-A133-4178FA9D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71717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49BFD-3B28-4231-BE9B-8490ED867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584325"/>
            <a:ext cx="10515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AB9A"/>
              </a:buClr>
              <a:buFont typeface="Wingdings" panose="05000000000000000000" pitchFamily="2" charset="2"/>
              <a:buChar char="§"/>
              <a:defRPr>
                <a:solidFill>
                  <a:srgbClr val="717171"/>
                </a:solidFill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rgbClr val="029AD2"/>
              </a:buClr>
              <a:buFont typeface="Wingdings" panose="05000000000000000000" pitchFamily="2" charset="2"/>
              <a:buChar char="Ø"/>
              <a:defRPr>
                <a:solidFill>
                  <a:srgbClr val="71717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rgbClr val="71717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rgbClr val="71717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rgbClr val="71717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8C1A9-A76A-4AFE-AC08-716DACB5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A22B59-AC17-48AE-8374-B573A2BE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8" name="Picture 4" descr="2020학년도 후기 한국화학연구원 학연협동 석·박사과정 모집">
            <a:extLst>
              <a:ext uri="{FF2B5EF4-FFF2-40B4-BE49-F238E27FC236}">
                <a16:creationId xmlns:a16="http://schemas.microsoft.com/office/drawing/2014/main" id="{8D040EB6-BA6F-4836-BF3E-8E24245F26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1" y="6288087"/>
            <a:ext cx="3225969" cy="38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8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F2703-DAAE-440D-AF83-D539D9D8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5FFBBF-CF96-483C-8EC1-9148A2335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482A2-FA0B-46E9-BA6D-3302D88E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1B9B5-1E8F-4353-8E98-52D419E5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BC3DF-A701-408E-858F-88A9CA5F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4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033FE-C476-481E-93EA-E162362B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44F26-3072-47DE-B21F-43A615443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B7136-C8E0-4790-9BA7-F9A01AE70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081A7-3D61-4BD3-9C98-704D860A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36D47-E256-407A-A4FC-50BBAA88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95551-D924-4B21-B2DF-CC1BE8BE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ED69A-AD22-47E1-BFD5-D975F5AC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03057-ADDE-47C6-AA44-909453936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9BA53D-E5AA-45EC-817B-AE9A156B2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CD66EA-463B-421A-A11A-EC8AA1241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0C45FB-BC31-4DFB-9C08-4F87B0EA5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FEAE95-C2A4-4EB7-9066-D6D2676E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289A88-8CD1-4747-B304-96325DF2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2DC33C-D85D-4E31-BF23-D2B2BCDA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0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9996F-5B1C-48D3-B2BC-D1F552D9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F8C258-18F1-4408-9606-68605D88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C75AC-8599-4D1D-AB01-3027F7BA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15F614-CF8D-468C-8A19-13B315FA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7A7B6-B93D-4A2F-B92D-6041A4E5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1C686-389F-47C8-92F7-EDEB525A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143A3-E476-4767-85DC-3233AA7F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0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8573E-2B7E-49A7-93DC-33211CF5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09A21-DC8F-4EAD-97EA-7F76497F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8EDBD1-B1A0-4BFD-B705-E901C6C52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9EDFB-A14B-48E0-937C-15645532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465521-D9BA-4B2A-BD63-C63A095E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3B633-2BE3-42AA-8DE7-A548565D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0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DFECF-D648-425C-B18F-98E85348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DF522C-7A3D-40C4-9868-459732AD9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0E1374-CCF8-4517-8BB0-D8275E762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AAD78-DF78-4175-A217-A66EA5B0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2A4A41-AF12-4592-8419-E1317A97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C0BAE-AD04-43C4-9B0C-0072D6C2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09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65B5CC-F036-442C-8644-8D51570B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BF552-F8E8-4D28-B0DB-0AE30AABD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DF487-BA39-4700-A142-6999AF9A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077BA-7856-4BC9-80FB-C76BBFCFF5D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4F05C-6FB9-4726-94C9-1B09BE492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EDF17C-FA88-41BD-9A6B-93FA5752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489E9-0F1C-4553-B4C0-B1526C533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emf"/><Relationship Id="rId7" Type="http://schemas.openxmlformats.org/officeDocument/2006/relationships/image" Target="../media/image24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4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709A4-72FC-480B-B88A-BFA0156C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189" y="1619250"/>
            <a:ext cx="8981621" cy="124006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/>
              <a:t>10.1.1-3: </a:t>
            </a:r>
            <a:r>
              <a:rPr lang="ko-KR" altLang="en-US" sz="5400" b="1" dirty="0"/>
              <a:t>딥러닝 </a:t>
            </a:r>
            <a:r>
              <a:rPr lang="en-US" altLang="ko-KR" sz="5400" b="1" dirty="0"/>
              <a:t>(</a:t>
            </a:r>
            <a:r>
              <a:rPr lang="ko-KR" altLang="en-US" sz="5400" b="1" dirty="0" err="1"/>
              <a:t>퍼셉트론</a:t>
            </a:r>
            <a:r>
              <a:rPr lang="en-US" altLang="ko-KR" sz="5400" b="1" dirty="0"/>
              <a:t>)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E18900-6D8B-48AC-81B2-F744306C6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2628" y="3687875"/>
            <a:ext cx="9144000" cy="1655762"/>
          </a:xfrm>
        </p:spPr>
        <p:txBody>
          <a:bodyPr anchor="b"/>
          <a:lstStyle/>
          <a:p>
            <a:pPr algn="r"/>
            <a:r>
              <a:rPr lang="ko-KR" altLang="en-US" b="1" dirty="0"/>
              <a:t>화학소재솔루션센터</a:t>
            </a:r>
            <a:endParaRPr lang="en-US" altLang="ko-KR" b="1" dirty="0"/>
          </a:p>
          <a:p>
            <a:pPr algn="r"/>
            <a:r>
              <a:rPr lang="ko-KR" altLang="en-US" b="1" dirty="0" err="1"/>
              <a:t>김민근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B90CEA-CD51-4B13-9EB5-4B9A785C8AB5}"/>
              </a:ext>
            </a:extLst>
          </p:cNvPr>
          <p:cNvSpPr/>
          <p:nvPr/>
        </p:nvSpPr>
        <p:spPr>
          <a:xfrm>
            <a:off x="696000" y="3760873"/>
            <a:ext cx="10800000" cy="180000"/>
          </a:xfrm>
          <a:prstGeom prst="rect">
            <a:avLst/>
          </a:prstGeom>
          <a:gradFill flip="none" rotWithShape="1">
            <a:gsLst>
              <a:gs pos="0">
                <a:srgbClr val="00B29A"/>
              </a:gs>
              <a:gs pos="20000">
                <a:srgbClr val="25BDAE"/>
              </a:gs>
              <a:gs pos="80000">
                <a:srgbClr val="059CE1"/>
              </a:gs>
              <a:gs pos="60000">
                <a:srgbClr val="43C3E0"/>
              </a:gs>
              <a:gs pos="40000">
                <a:srgbClr val="76CCC1"/>
              </a:gs>
              <a:gs pos="100000">
                <a:srgbClr val="0178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FD244-4074-4201-A92E-729408457D4C}"/>
              </a:ext>
            </a:extLst>
          </p:cNvPr>
          <p:cNvSpPr txBox="1"/>
          <p:nvPr/>
        </p:nvSpPr>
        <p:spPr>
          <a:xfrm>
            <a:off x="970411" y="4100258"/>
            <a:ext cx="3601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17171"/>
                </a:solidFill>
              </a:rPr>
              <a:t>핸즈온</a:t>
            </a:r>
            <a:r>
              <a:rPr lang="ko-KR" altLang="en-US" sz="2400" dirty="0">
                <a:solidFill>
                  <a:srgbClr val="717171"/>
                </a:solidFill>
              </a:rPr>
              <a:t> </a:t>
            </a:r>
            <a:r>
              <a:rPr lang="ko-KR" altLang="en-US" sz="2400" dirty="0" err="1">
                <a:solidFill>
                  <a:srgbClr val="717171"/>
                </a:solidFill>
              </a:rPr>
              <a:t>머신러닝</a:t>
            </a:r>
            <a:r>
              <a:rPr lang="ko-KR" altLang="en-US" sz="2400" dirty="0">
                <a:solidFill>
                  <a:srgbClr val="717171"/>
                </a:solidFill>
              </a:rPr>
              <a:t> </a:t>
            </a:r>
            <a:r>
              <a:rPr lang="en-US" altLang="ko-KR" sz="2400" dirty="0">
                <a:solidFill>
                  <a:srgbClr val="717171"/>
                </a:solidFill>
              </a:rPr>
              <a:t>2</a:t>
            </a:r>
            <a:r>
              <a:rPr lang="ko-KR" altLang="en-US" sz="2400" dirty="0">
                <a:solidFill>
                  <a:srgbClr val="717171"/>
                </a:solidFill>
              </a:rPr>
              <a:t>판</a:t>
            </a:r>
            <a:endParaRPr lang="en-US" altLang="ko-KR" sz="2400" dirty="0">
              <a:solidFill>
                <a:srgbClr val="717171"/>
              </a:solidFill>
            </a:endParaRPr>
          </a:p>
          <a:p>
            <a:r>
              <a:rPr lang="en-US" altLang="ko-KR" sz="2400" dirty="0">
                <a:solidFill>
                  <a:srgbClr val="717171"/>
                </a:solidFill>
              </a:rPr>
              <a:t>   - </a:t>
            </a:r>
            <a:r>
              <a:rPr lang="ko-KR" altLang="en-US" sz="2400" dirty="0" err="1">
                <a:solidFill>
                  <a:srgbClr val="717171"/>
                </a:solidFill>
              </a:rPr>
              <a:t>오렐리안</a:t>
            </a:r>
            <a:r>
              <a:rPr lang="ko-KR" altLang="en-US" sz="2400" dirty="0">
                <a:solidFill>
                  <a:srgbClr val="717171"/>
                </a:solidFill>
              </a:rPr>
              <a:t> </a:t>
            </a:r>
            <a:r>
              <a:rPr lang="ko-KR" altLang="en-US" sz="2400" dirty="0" err="1">
                <a:solidFill>
                  <a:srgbClr val="717171"/>
                </a:solidFill>
              </a:rPr>
              <a:t>제롱</a:t>
            </a:r>
            <a:endParaRPr lang="ko-KR" altLang="en-US" sz="2400" dirty="0">
              <a:solidFill>
                <a:srgbClr val="7171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93C93-64DC-496A-BF69-D294292BD274}"/>
              </a:ext>
            </a:extLst>
          </p:cNvPr>
          <p:cNvSpPr/>
          <p:nvPr/>
        </p:nvSpPr>
        <p:spPr>
          <a:xfrm>
            <a:off x="696000" y="416267"/>
            <a:ext cx="11699200" cy="697264"/>
          </a:xfrm>
          <a:prstGeom prst="rect">
            <a:avLst/>
          </a:prstGeom>
          <a:solidFill>
            <a:srgbClr val="76CCC1"/>
          </a:solidFill>
          <a:ln>
            <a:solidFill>
              <a:srgbClr val="0178C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/>
              <a:t> PART 1 </a:t>
            </a:r>
            <a:r>
              <a:rPr lang="ko-KR" altLang="en-US" sz="2800" b="1" dirty="0"/>
              <a:t>신경망과 딥러닝</a:t>
            </a:r>
          </a:p>
        </p:txBody>
      </p:sp>
    </p:spTree>
    <p:extLst>
      <p:ext uri="{BB962C8B-B14F-4D97-AF65-F5344CB8AC3E}">
        <p14:creationId xmlns:p14="http://schemas.microsoft.com/office/powerpoint/2010/main" val="269219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EB98E83-C475-FEA7-6BCE-AA41FFE79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293155"/>
              </p:ext>
            </p:extLst>
          </p:nvPr>
        </p:nvGraphicFramePr>
        <p:xfrm>
          <a:off x="7306235" y="1809953"/>
          <a:ext cx="4424245" cy="45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035">
                  <a:extLst>
                    <a:ext uri="{9D8B030D-6E8A-4147-A177-3AD203B41FA5}">
                      <a16:colId xmlns:a16="http://schemas.microsoft.com/office/drawing/2014/main" val="4165543230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3508473726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1101294908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1502032890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2759972797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3078537607"/>
                    </a:ext>
                  </a:extLst>
                </a:gridCol>
                <a:gridCol w="632035">
                  <a:extLst>
                    <a:ext uri="{9D8B030D-6E8A-4147-A177-3AD203B41FA5}">
                      <a16:colId xmlns:a16="http://schemas.microsoft.com/office/drawing/2014/main" val="2399148219"/>
                    </a:ext>
                  </a:extLst>
                </a:gridCol>
              </a:tblGrid>
              <a:tr h="900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┐</a:t>
                      </a:r>
                      <a:r>
                        <a:rPr lang="en-US" altLang="ko-KR" sz="1800" dirty="0"/>
                        <a:t>A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┐</a:t>
                      </a:r>
                      <a:r>
                        <a:rPr lang="en-US" altLang="ko-KR" sz="1800" dirty="0"/>
                        <a:t>B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C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D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E</a:t>
                      </a:r>
                      <a:endParaRPr lang="ko-KR" alt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800204"/>
                  </a:ext>
                </a:extLst>
              </a:tr>
              <a:tr h="900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u="sng" dirty="0"/>
                        <a:t>0</a:t>
                      </a:r>
                      <a:endParaRPr lang="ko-KR" altLang="en-US" sz="1800" b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64994"/>
                  </a:ext>
                </a:extLst>
              </a:tr>
              <a:tr h="900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0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u="sng" dirty="0"/>
                        <a:t>1</a:t>
                      </a:r>
                      <a:endParaRPr lang="ko-KR" altLang="en-US" sz="1800" b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361887"/>
                  </a:ext>
                </a:extLst>
              </a:tr>
              <a:tr h="900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0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1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u="sng" dirty="0"/>
                        <a:t>1</a:t>
                      </a:r>
                      <a:endParaRPr lang="ko-KR" altLang="en-US" sz="1800" b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608596"/>
                  </a:ext>
                </a:extLst>
              </a:tr>
              <a:tr h="900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0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/>
                        <a:t>0</a:t>
                      </a:r>
                      <a:endParaRPr lang="ko-KR" altLang="en-US" sz="1800" b="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0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u="sng" dirty="0"/>
                        <a:t>0</a:t>
                      </a:r>
                      <a:endParaRPr lang="ko-KR" altLang="en-US" sz="1800" b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69648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605FFAA-1AF6-6F5C-8C7B-A43E55D1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7" y="361708"/>
            <a:ext cx="11814416" cy="1171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9C0D24-1281-A25B-CECC-AD04A336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5" y="1887827"/>
            <a:ext cx="6901749" cy="339238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6F39797-3385-E512-9DAC-A67DD2BC5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56958"/>
              </p:ext>
            </p:extLst>
          </p:nvPr>
        </p:nvGraphicFramePr>
        <p:xfrm>
          <a:off x="5098873" y="4710060"/>
          <a:ext cx="1652660" cy="18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1384200" progId="Equation.DSMT4">
                  <p:embed/>
                </p:oleObj>
              </mc:Choice>
              <mc:Fallback>
                <p:oleObj name="Equation" r:id="rId4" imgW="1206360" imgH="1384200" progId="Equation.DSMT4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51DB752D-EB91-7809-CA3C-37AFD039DC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8873" y="4710060"/>
                        <a:ext cx="1652660" cy="189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E313DA8-F9C6-4560-CFCE-3D9715FD9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55469"/>
              </p:ext>
            </p:extLst>
          </p:nvPr>
        </p:nvGraphicFramePr>
        <p:xfrm>
          <a:off x="3340446" y="4984078"/>
          <a:ext cx="261938" cy="1148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938">
                  <a:extLst>
                    <a:ext uri="{9D8B030D-6E8A-4147-A177-3AD203B41FA5}">
                      <a16:colId xmlns:a16="http://schemas.microsoft.com/office/drawing/2014/main" val="709490501"/>
                    </a:ext>
                  </a:extLst>
                </a:gridCol>
              </a:tblGrid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470756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901817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89282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8594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8FAFC8-C909-DD71-71AD-905B082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4252"/>
              </p:ext>
            </p:extLst>
          </p:nvPr>
        </p:nvGraphicFramePr>
        <p:xfrm>
          <a:off x="3741059" y="4984078"/>
          <a:ext cx="261938" cy="1148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938">
                  <a:extLst>
                    <a:ext uri="{9D8B030D-6E8A-4147-A177-3AD203B41FA5}">
                      <a16:colId xmlns:a16="http://schemas.microsoft.com/office/drawing/2014/main" val="709490501"/>
                    </a:ext>
                  </a:extLst>
                </a:gridCol>
              </a:tblGrid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470756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901817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89282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859408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A53E462B-AC0C-99A5-1131-CB525575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84392"/>
              </p:ext>
            </p:extLst>
          </p:nvPr>
        </p:nvGraphicFramePr>
        <p:xfrm>
          <a:off x="161728" y="5061032"/>
          <a:ext cx="261938" cy="1148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938">
                  <a:extLst>
                    <a:ext uri="{9D8B030D-6E8A-4147-A177-3AD203B41FA5}">
                      <a16:colId xmlns:a16="http://schemas.microsoft.com/office/drawing/2014/main" val="709490501"/>
                    </a:ext>
                  </a:extLst>
                </a:gridCol>
              </a:tblGrid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470756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901817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89282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85940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2683E00-B266-2EA1-6A12-DE835265D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70710"/>
              </p:ext>
            </p:extLst>
          </p:nvPr>
        </p:nvGraphicFramePr>
        <p:xfrm>
          <a:off x="701017" y="5061032"/>
          <a:ext cx="261938" cy="1148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938">
                  <a:extLst>
                    <a:ext uri="{9D8B030D-6E8A-4147-A177-3AD203B41FA5}">
                      <a16:colId xmlns:a16="http://schemas.microsoft.com/office/drawing/2014/main" val="709490501"/>
                    </a:ext>
                  </a:extLst>
                </a:gridCol>
              </a:tblGrid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470756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901817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89282"/>
                  </a:ext>
                </a:extLst>
              </a:tr>
              <a:tr h="28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8594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AB9437C-5C1C-C535-66C9-49DE5C631837}"/>
                  </a:ext>
                </a:extLst>
              </p14:cNvPr>
              <p14:cNvContentPartPr/>
              <p14:nvPr/>
            </p14:nvContentPartPr>
            <p14:xfrm>
              <a:off x="2799080" y="2784520"/>
              <a:ext cx="102240" cy="14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AB9437C-5C1C-C535-66C9-49DE5C6318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5080" y="2676880"/>
                <a:ext cx="20988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FE7CC2-BC9C-4E60-A74D-7BF0486C9102}"/>
              </a:ext>
            </a:extLst>
          </p:cNvPr>
          <p:cNvGrpSpPr/>
          <p:nvPr/>
        </p:nvGrpSpPr>
        <p:grpSpPr>
          <a:xfrm>
            <a:off x="2104306" y="2920272"/>
            <a:ext cx="5063254" cy="860884"/>
            <a:chOff x="2104306" y="2920272"/>
            <a:chExt cx="5063254" cy="860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79DA77-6274-7B32-3276-3C90E41B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4306" y="2920272"/>
              <a:ext cx="5063254" cy="25244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63DE77-23DD-D31D-0E41-49733022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7650" y="3154155"/>
              <a:ext cx="3489909" cy="627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15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도형 2">
            <a:extLst>
              <a:ext uri="{FF2B5EF4-FFF2-40B4-BE49-F238E27FC236}">
                <a16:creationId xmlns:a16="http://schemas.microsoft.com/office/drawing/2014/main" id="{7CA0A5F7-E02E-5930-6E63-FC9A5F421141}"/>
              </a:ext>
            </a:extLst>
          </p:cNvPr>
          <p:cNvSpPr/>
          <p:nvPr/>
        </p:nvSpPr>
        <p:spPr>
          <a:xfrm rot="2700000">
            <a:off x="7643099" y="4720738"/>
            <a:ext cx="1241570" cy="1241570"/>
          </a:xfrm>
          <a:prstGeom prst="corner">
            <a:avLst>
              <a:gd name="adj1" fmla="val 26351"/>
              <a:gd name="adj2" fmla="val 25000"/>
            </a:avLst>
          </a:prstGeom>
          <a:solidFill>
            <a:schemeClr val="bg1"/>
          </a:solidFill>
          <a:ln>
            <a:solidFill>
              <a:srgbClr val="7171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14C729-8F00-96DE-2068-720982F6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</a:t>
            </a:r>
            <a:r>
              <a:rPr lang="en-US" altLang="ko-KR" dirty="0"/>
              <a:t>&gt;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딥러닝</a:t>
            </a:r>
          </a:p>
        </p:txBody>
      </p:sp>
      <p:pic>
        <p:nvPicPr>
          <p:cNvPr id="1026" name="Picture 2" descr="딥러닝, 머신러닝과의 확연한 차이점은? &lt; Opinion &lt; Ai/Robot &lt; Tech &lt; 기사본문 - 코딩월드뉴스">
            <a:extLst>
              <a:ext uri="{FF2B5EF4-FFF2-40B4-BE49-F238E27FC236}">
                <a16:creationId xmlns:a16="http://schemas.microsoft.com/office/drawing/2014/main" id="{B3936DFE-AA54-0E43-17DA-CBBCC5CD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5" y="1877926"/>
            <a:ext cx="5420591" cy="37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5EB039-757C-C86B-A1B5-1056203D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46" y="1434652"/>
            <a:ext cx="47148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E331D6-8770-E1D2-F046-FC621810B0D2}"/>
              </a:ext>
            </a:extLst>
          </p:cNvPr>
          <p:cNvSpPr txBox="1"/>
          <p:nvPr/>
        </p:nvSpPr>
        <p:spPr>
          <a:xfrm>
            <a:off x="4325148" y="4602861"/>
            <a:ext cx="3060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구글 포토</a:t>
            </a:r>
            <a:r>
              <a:rPr lang="en-US" altLang="ko-KR" dirty="0"/>
              <a:t>(</a:t>
            </a:r>
            <a:r>
              <a:rPr lang="ko-KR" altLang="en-US" dirty="0"/>
              <a:t>페이스북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애플 시리</a:t>
            </a:r>
            <a:r>
              <a:rPr lang="en-US" altLang="ko-KR" dirty="0"/>
              <a:t>(</a:t>
            </a:r>
            <a:r>
              <a:rPr lang="ko-KR" altLang="en-US" dirty="0" err="1"/>
              <a:t>빅스비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유튜브 알고리즘</a:t>
            </a:r>
            <a:r>
              <a:rPr lang="en-US" altLang="ko-KR" dirty="0"/>
              <a:t>(Spotify)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알파고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무인주행 자동차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AE2F5-2D6C-B020-7A3F-109555F0EB3E}"/>
              </a:ext>
            </a:extLst>
          </p:cNvPr>
          <p:cNvSpPr txBox="1"/>
          <p:nvPr/>
        </p:nvSpPr>
        <p:spPr>
          <a:xfrm>
            <a:off x="8636001" y="4602861"/>
            <a:ext cx="3060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多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 하드웨어 발전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훈련 알고리즘 향상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이론상 제한 </a:t>
            </a:r>
            <a:r>
              <a:rPr lang="en-US" altLang="ko-KR" dirty="0"/>
              <a:t>but </a:t>
            </a:r>
            <a:r>
              <a:rPr lang="ko-KR" altLang="en-US" dirty="0"/>
              <a:t>실전 </a:t>
            </a:r>
            <a:r>
              <a:rPr lang="en-US" altLang="ko-KR" dirty="0"/>
              <a:t>X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지역 최저점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투자</a:t>
            </a:r>
            <a:r>
              <a:rPr lang="en-US" altLang="ko-KR" dirty="0"/>
              <a:t>&amp;</a:t>
            </a:r>
            <a:r>
              <a:rPr lang="ko-KR" altLang="en-US" dirty="0"/>
              <a:t>진보</a:t>
            </a:r>
          </a:p>
        </p:txBody>
      </p:sp>
    </p:spTree>
    <p:extLst>
      <p:ext uri="{BB962C8B-B14F-4D97-AF65-F5344CB8AC3E}">
        <p14:creationId xmlns:p14="http://schemas.microsoft.com/office/powerpoint/2010/main" val="30692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8371D8-670D-4F21-0AFF-4F399DB3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383" y="141958"/>
            <a:ext cx="2470456" cy="20531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717171"/>
                </a:solidFill>
              </a:rPr>
              <a:t>인공 신경망</a:t>
            </a:r>
            <a:r>
              <a:rPr lang="en-US" altLang="ko-KR" b="1" baseline="30000" dirty="0">
                <a:solidFill>
                  <a:srgbClr val="717171"/>
                </a:solidFill>
              </a:rPr>
              <a:t>artificial neural network</a:t>
            </a:r>
            <a:endParaRPr lang="ko-KR" altLang="en-US" sz="2800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FBA5E-5DED-47EE-9322-C68BEB7B579C}"/>
              </a:ext>
            </a:extLst>
          </p:cNvPr>
          <p:cNvSpPr txBox="1"/>
          <p:nvPr/>
        </p:nvSpPr>
        <p:spPr>
          <a:xfrm>
            <a:off x="838200" y="1670119"/>
            <a:ext cx="9894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뇌에 있는 생물학적 뉴런의 네트워크에서 영감을 받은 </a:t>
            </a:r>
            <a:r>
              <a:rPr lang="ko-KR" altLang="en-US" dirty="0" err="1">
                <a:solidFill>
                  <a:srgbClr val="717171"/>
                </a:solidFill>
              </a:rPr>
              <a:t>머신러닝</a:t>
            </a:r>
            <a:r>
              <a:rPr lang="ko-KR" altLang="en-US" dirty="0">
                <a:solidFill>
                  <a:srgbClr val="717171"/>
                </a:solidFill>
              </a:rPr>
              <a:t> 모델 </a:t>
            </a:r>
            <a:r>
              <a:rPr lang="en-US" altLang="ko-KR" dirty="0">
                <a:solidFill>
                  <a:srgbClr val="717171"/>
                </a:solidFill>
              </a:rPr>
              <a:t>&gt; </a:t>
            </a:r>
            <a:r>
              <a:rPr lang="ko-KR" altLang="en-US" dirty="0" err="1">
                <a:solidFill>
                  <a:srgbClr val="717171"/>
                </a:solidFill>
              </a:rPr>
              <a:t>딥러닝의</a:t>
            </a:r>
            <a:r>
              <a:rPr lang="ko-KR" altLang="en-US" dirty="0">
                <a:solidFill>
                  <a:srgbClr val="717171"/>
                </a:solidFill>
              </a:rPr>
              <a:t> 핵심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17171"/>
                </a:solidFill>
              </a:rPr>
              <a:t>1943</a:t>
            </a:r>
            <a:r>
              <a:rPr lang="ko-KR" altLang="en-US" dirty="0">
                <a:solidFill>
                  <a:srgbClr val="717171"/>
                </a:solidFill>
              </a:rPr>
              <a:t>년 신경생리학자 </a:t>
            </a:r>
            <a:r>
              <a:rPr lang="ko-KR" altLang="en-US" dirty="0" err="1">
                <a:solidFill>
                  <a:srgbClr val="717171"/>
                </a:solidFill>
              </a:rPr>
              <a:t>워런</a:t>
            </a:r>
            <a:r>
              <a:rPr lang="ko-KR" altLang="en-US" dirty="0">
                <a:solidFill>
                  <a:srgbClr val="717171"/>
                </a:solidFill>
              </a:rPr>
              <a:t> 매컬러와 </a:t>
            </a:r>
            <a:r>
              <a:rPr lang="ko-KR" altLang="en-US" dirty="0" err="1">
                <a:solidFill>
                  <a:srgbClr val="717171"/>
                </a:solidFill>
              </a:rPr>
              <a:t>수학작</a:t>
            </a:r>
            <a:r>
              <a:rPr lang="ko-KR" altLang="en-US" dirty="0">
                <a:solidFill>
                  <a:srgbClr val="717171"/>
                </a:solidFill>
              </a:rPr>
              <a:t> 월터 </a:t>
            </a:r>
            <a:r>
              <a:rPr lang="ko-KR" altLang="en-US" dirty="0" err="1">
                <a:solidFill>
                  <a:srgbClr val="717171"/>
                </a:solidFill>
              </a:rPr>
              <a:t>피츠에</a:t>
            </a:r>
            <a:r>
              <a:rPr lang="ko-KR" altLang="en-US" dirty="0">
                <a:solidFill>
                  <a:srgbClr val="717171"/>
                </a:solidFill>
              </a:rPr>
              <a:t> 의해 처음 소개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명제 논리를 사용해 동물 뇌의 생물학적 뉴런이 복잡한 계산을 위해 어떻게 상호작용하는지에 대한 간간한 계산 모델을 제시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2CFB84-9EA7-ED06-C947-E515890D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8" y="2995682"/>
            <a:ext cx="5905119" cy="311555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ADA881B-A7A4-0150-9626-5745400E7F9E}"/>
              </a:ext>
            </a:extLst>
          </p:cNvPr>
          <p:cNvSpPr/>
          <p:nvPr/>
        </p:nvSpPr>
        <p:spPr>
          <a:xfrm rot="20627516">
            <a:off x="1565954" y="3497929"/>
            <a:ext cx="3259262" cy="81150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6" descr="The speed of thought - EDN">
            <a:extLst>
              <a:ext uri="{FF2B5EF4-FFF2-40B4-BE49-F238E27FC236}">
                <a16:creationId xmlns:a16="http://schemas.microsoft.com/office/drawing/2014/main" id="{DDED2095-8079-033E-90FE-8F46F7C6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96252">
            <a:off x="4954729" y="4027120"/>
            <a:ext cx="1038703" cy="8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 Look Inside Your Mind GIF - Neurons Neurotransmitters Brain - Discover &amp;  Share GIFs">
            <a:extLst>
              <a:ext uri="{FF2B5EF4-FFF2-40B4-BE49-F238E27FC236}">
                <a16:creationId xmlns:a16="http://schemas.microsoft.com/office/drawing/2014/main" id="{0F96B7CC-00FC-3FF5-709E-7B5F9521D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85" y="5180743"/>
            <a:ext cx="2721564" cy="153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F6A519-A2A7-AA55-83F2-05A63C165710}"/>
              </a:ext>
            </a:extLst>
          </p:cNvPr>
          <p:cNvSpPr txBox="1"/>
          <p:nvPr/>
        </p:nvSpPr>
        <p:spPr>
          <a:xfrm>
            <a:off x="6608607" y="2990989"/>
            <a:ext cx="5441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717171"/>
                </a:solidFill>
              </a:rPr>
              <a:t>생물학적 뉴런</a:t>
            </a:r>
            <a:r>
              <a:rPr lang="ko-KR" altLang="en-US" sz="2400" dirty="0">
                <a:solidFill>
                  <a:srgbClr val="717171"/>
                </a:solidFill>
              </a:rPr>
              <a:t> </a:t>
            </a:r>
            <a:r>
              <a:rPr lang="en-US" altLang="ko-KR" sz="2400" baseline="30000" dirty="0">
                <a:solidFill>
                  <a:srgbClr val="717171"/>
                </a:solidFill>
              </a:rPr>
              <a:t>&gt; </a:t>
            </a:r>
            <a:r>
              <a:rPr lang="ko-KR" altLang="en-US" sz="2400" i="1" u="sng" baseline="30000" dirty="0" err="1">
                <a:solidFill>
                  <a:srgbClr val="717171"/>
                </a:solidFill>
              </a:rPr>
              <a:t>퍼셉트론</a:t>
            </a:r>
            <a:endParaRPr lang="en-US" altLang="ko-KR" sz="2400" i="1" u="sng" baseline="30000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동물의 뇌에서 발견되는 세포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핵을 포함하는 세포체와 복잡한 요소들로 구성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시냅스</a:t>
            </a:r>
            <a:r>
              <a:rPr lang="en-US" altLang="ko-KR" dirty="0">
                <a:solidFill>
                  <a:srgbClr val="717171"/>
                </a:solidFill>
              </a:rPr>
              <a:t>(</a:t>
            </a:r>
            <a:r>
              <a:rPr lang="ko-KR" altLang="en-US" dirty="0">
                <a:solidFill>
                  <a:srgbClr val="717171"/>
                </a:solidFill>
              </a:rPr>
              <a:t>말단</a:t>
            </a:r>
            <a:r>
              <a:rPr lang="en-US" altLang="ko-KR" dirty="0">
                <a:solidFill>
                  <a:srgbClr val="717171"/>
                </a:solidFill>
              </a:rPr>
              <a:t>)</a:t>
            </a:r>
            <a:r>
              <a:rPr lang="ko-KR" altLang="en-US" dirty="0">
                <a:solidFill>
                  <a:srgbClr val="717171"/>
                </a:solidFill>
              </a:rPr>
              <a:t> </a:t>
            </a:r>
            <a:r>
              <a:rPr lang="en-US" altLang="ko-KR" dirty="0">
                <a:solidFill>
                  <a:srgbClr val="717171"/>
                </a:solidFill>
              </a:rPr>
              <a:t>~ </a:t>
            </a:r>
            <a:r>
              <a:rPr lang="ko-KR" altLang="en-US" dirty="0">
                <a:solidFill>
                  <a:srgbClr val="717171"/>
                </a:solidFill>
              </a:rPr>
              <a:t>다른 뉴런의 수상돌기나 세포체에 연결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신호</a:t>
            </a:r>
            <a:r>
              <a:rPr lang="en-US" altLang="ko-KR" dirty="0">
                <a:solidFill>
                  <a:srgbClr val="717171"/>
                </a:solidFill>
              </a:rPr>
              <a:t>(</a:t>
            </a:r>
            <a:r>
              <a:rPr lang="ko-KR" altLang="en-US" dirty="0">
                <a:solidFill>
                  <a:srgbClr val="717171"/>
                </a:solidFill>
              </a:rPr>
              <a:t>짧은 전기 자극</a:t>
            </a:r>
            <a:r>
              <a:rPr lang="en-US" altLang="ko-KR" dirty="0">
                <a:solidFill>
                  <a:srgbClr val="717171"/>
                </a:solidFill>
              </a:rPr>
              <a:t>): </a:t>
            </a:r>
            <a:r>
              <a:rPr lang="ko-KR" altLang="en-US" dirty="0" err="1">
                <a:solidFill>
                  <a:srgbClr val="717171"/>
                </a:solidFill>
              </a:rPr>
              <a:t>축삭돌기</a:t>
            </a:r>
            <a:r>
              <a:rPr lang="ko-KR" altLang="en-US" dirty="0">
                <a:solidFill>
                  <a:srgbClr val="717171"/>
                </a:solidFill>
              </a:rPr>
              <a:t> </a:t>
            </a:r>
            <a:r>
              <a:rPr lang="en-US" altLang="ko-KR" dirty="0">
                <a:solidFill>
                  <a:srgbClr val="717171"/>
                </a:solidFill>
              </a:rPr>
              <a:t>&gt; </a:t>
            </a:r>
            <a:r>
              <a:rPr lang="ko-KR" altLang="en-US" dirty="0">
                <a:solidFill>
                  <a:srgbClr val="717171"/>
                </a:solidFill>
              </a:rPr>
              <a:t>시냅스</a:t>
            </a:r>
            <a:r>
              <a:rPr lang="en-US" altLang="ko-KR" dirty="0">
                <a:solidFill>
                  <a:srgbClr val="717171"/>
                </a:solidFill>
              </a:rPr>
              <a:t>: </a:t>
            </a:r>
            <a:r>
              <a:rPr lang="ko-KR" altLang="en-US" dirty="0">
                <a:solidFill>
                  <a:srgbClr val="717171"/>
                </a:solidFill>
              </a:rPr>
              <a:t>신경 전달물질</a:t>
            </a:r>
            <a:r>
              <a:rPr lang="en-US" altLang="ko-KR" dirty="0">
                <a:solidFill>
                  <a:srgbClr val="717171"/>
                </a:solidFill>
              </a:rPr>
              <a:t>(</a:t>
            </a:r>
            <a:r>
              <a:rPr lang="ko-KR" altLang="en-US" dirty="0">
                <a:solidFill>
                  <a:srgbClr val="717171"/>
                </a:solidFill>
              </a:rPr>
              <a:t>화학적 신호</a:t>
            </a:r>
            <a:r>
              <a:rPr lang="en-US" altLang="ko-KR" dirty="0">
                <a:solidFill>
                  <a:srgbClr val="71717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수십억 개로 구성된 거대한 네트워크 형성</a:t>
            </a:r>
            <a:br>
              <a:rPr lang="en-US" altLang="ko-KR" dirty="0">
                <a:solidFill>
                  <a:srgbClr val="717171"/>
                </a:solidFill>
              </a:rPr>
            </a:br>
            <a:r>
              <a:rPr lang="en-US" altLang="ko-KR" dirty="0">
                <a:solidFill>
                  <a:srgbClr val="717171"/>
                </a:solidFill>
              </a:rPr>
              <a:t>(</a:t>
            </a:r>
            <a:r>
              <a:rPr lang="ko-KR" altLang="en-US" dirty="0">
                <a:solidFill>
                  <a:srgbClr val="717171"/>
                </a:solidFill>
              </a:rPr>
              <a:t>수천개의 다른 뉴런들과 연결</a:t>
            </a:r>
            <a:r>
              <a:rPr lang="en-US" altLang="ko-KR" dirty="0">
                <a:solidFill>
                  <a:srgbClr val="717171"/>
                </a:solidFill>
              </a:rPr>
              <a:t>)</a:t>
            </a:r>
            <a:endParaRPr lang="ko-KR" altLang="en-US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7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baseline="30000" dirty="0"/>
              <a:t>Perceptron</a:t>
            </a:r>
            <a:endParaRPr lang="ko-KR" altLang="en-US" baseline="30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56543F-F8F9-B6B3-0282-08AE190E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1" y="1435678"/>
            <a:ext cx="5170598" cy="2326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21F566-BB7E-7B4F-B6D0-8CA9BF67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89" y="370448"/>
            <a:ext cx="4076241" cy="319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0615BF-62AA-A164-6E78-6069FB54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610" y="689937"/>
            <a:ext cx="5170598" cy="1426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841D9F-B085-0261-B00E-20E29E4B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533" y="3847478"/>
            <a:ext cx="5687658" cy="2720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3ED51B-B7C2-61CF-90B0-64F4728B2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6" y="4025059"/>
            <a:ext cx="5170598" cy="20067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D7D808-6C7C-06E1-C194-C3E632E50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1893" y="5603401"/>
            <a:ext cx="1910107" cy="666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DB06CC-E426-BF61-CC83-D50E73701BF6}"/>
              </a:ext>
            </a:extLst>
          </p:cNvPr>
          <p:cNvSpPr txBox="1"/>
          <p:nvPr/>
        </p:nvSpPr>
        <p:spPr>
          <a:xfrm>
            <a:off x="5802610" y="2094411"/>
            <a:ext cx="6049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프랑크 </a:t>
            </a:r>
            <a:r>
              <a:rPr lang="ko-KR" altLang="en-US" dirty="0" err="1">
                <a:solidFill>
                  <a:srgbClr val="717171"/>
                </a:solidFill>
              </a:rPr>
              <a:t>로젠블라트가</a:t>
            </a:r>
            <a:r>
              <a:rPr lang="ko-KR" altLang="en-US" dirty="0">
                <a:solidFill>
                  <a:srgbClr val="717171"/>
                </a:solidFill>
              </a:rPr>
              <a:t> </a:t>
            </a:r>
            <a:r>
              <a:rPr lang="en-US" altLang="ko-KR" dirty="0">
                <a:solidFill>
                  <a:srgbClr val="717171"/>
                </a:solidFill>
              </a:rPr>
              <a:t>1957</a:t>
            </a:r>
            <a:r>
              <a:rPr lang="ko-KR" altLang="en-US" dirty="0">
                <a:solidFill>
                  <a:srgbClr val="717171"/>
                </a:solidFill>
              </a:rPr>
              <a:t>년에 고안한 알고리즘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신경망</a:t>
            </a:r>
            <a:r>
              <a:rPr lang="en-US" altLang="ko-KR" dirty="0">
                <a:solidFill>
                  <a:srgbClr val="717171"/>
                </a:solidFill>
              </a:rPr>
              <a:t>(</a:t>
            </a:r>
            <a:r>
              <a:rPr lang="ko-KR" altLang="en-US" dirty="0">
                <a:solidFill>
                  <a:srgbClr val="717171"/>
                </a:solidFill>
              </a:rPr>
              <a:t>딥러닝</a:t>
            </a:r>
            <a:r>
              <a:rPr lang="en-US" altLang="ko-KR" dirty="0">
                <a:solidFill>
                  <a:srgbClr val="717171"/>
                </a:solidFill>
              </a:rPr>
              <a:t>)</a:t>
            </a:r>
            <a:r>
              <a:rPr lang="ko-KR" altLang="en-US" dirty="0">
                <a:solidFill>
                  <a:srgbClr val="717171"/>
                </a:solidFill>
              </a:rPr>
              <a:t>의 기원이 되는 알고리즘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17171"/>
                </a:solidFill>
              </a:rPr>
              <a:t>TLU (threshold logic unit) / LTU (linear threshold unit)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다수의 신호를 입력으로 받아 하나의 신호를 출력    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하나의 </a:t>
            </a:r>
            <a:r>
              <a:rPr lang="en-US" altLang="ko-KR" dirty="0">
                <a:solidFill>
                  <a:srgbClr val="717171"/>
                </a:solidFill>
              </a:rPr>
              <a:t>TLU &gt;&gt; </a:t>
            </a:r>
            <a:r>
              <a:rPr lang="ko-KR" altLang="en-US" dirty="0">
                <a:solidFill>
                  <a:srgbClr val="717171"/>
                </a:solidFill>
              </a:rPr>
              <a:t>로지스틱</a:t>
            </a:r>
            <a:r>
              <a:rPr lang="en-US" altLang="ko-KR" dirty="0">
                <a:solidFill>
                  <a:srgbClr val="717171"/>
                </a:solidFill>
              </a:rPr>
              <a:t> </a:t>
            </a:r>
            <a:r>
              <a:rPr lang="ko-KR" altLang="en-US" dirty="0">
                <a:solidFill>
                  <a:srgbClr val="717171"/>
                </a:solidFill>
              </a:rPr>
              <a:t>회귀</a:t>
            </a:r>
            <a:r>
              <a:rPr lang="en-US" altLang="ko-KR" dirty="0">
                <a:solidFill>
                  <a:srgbClr val="717171"/>
                </a:solidFill>
              </a:rPr>
              <a:t>/</a:t>
            </a:r>
            <a:r>
              <a:rPr lang="ko-KR" altLang="en-US" dirty="0">
                <a:solidFill>
                  <a:srgbClr val="717171"/>
                </a:solidFill>
              </a:rPr>
              <a:t>선형 </a:t>
            </a:r>
            <a:r>
              <a:rPr lang="en-US" altLang="ko-KR" dirty="0">
                <a:solidFill>
                  <a:srgbClr val="717171"/>
                </a:solidFill>
              </a:rPr>
              <a:t>SVM </a:t>
            </a:r>
            <a:r>
              <a:rPr lang="ko-KR" altLang="en-US" dirty="0">
                <a:solidFill>
                  <a:srgbClr val="717171"/>
                </a:solidFill>
              </a:rPr>
              <a:t>분류기</a:t>
            </a:r>
            <a:endParaRPr lang="en-US" altLang="ko-KR" dirty="0">
              <a:solidFill>
                <a:srgbClr val="71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4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baseline="30000" dirty="0"/>
              <a:t>Perceptron</a:t>
            </a:r>
            <a:endParaRPr lang="ko-KR" alt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FBA5E-5DED-47EE-9322-C68BEB7B579C}"/>
              </a:ext>
            </a:extLst>
          </p:cNvPr>
          <p:cNvSpPr txBox="1"/>
          <p:nvPr/>
        </p:nvSpPr>
        <p:spPr>
          <a:xfrm>
            <a:off x="5802610" y="2846727"/>
            <a:ext cx="604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각 </a:t>
            </a:r>
            <a:r>
              <a:rPr lang="en-US" altLang="ko-KR" dirty="0">
                <a:solidFill>
                  <a:srgbClr val="717171"/>
                </a:solidFill>
              </a:rPr>
              <a:t>TLU</a:t>
            </a:r>
            <a:r>
              <a:rPr lang="ko-KR" altLang="en-US" dirty="0">
                <a:solidFill>
                  <a:srgbClr val="717171"/>
                </a:solidFill>
              </a:rPr>
              <a:t>은 모든 입력에 연결</a:t>
            </a:r>
            <a:endParaRPr lang="en-US" altLang="ko-KR" dirty="0">
              <a:solidFill>
                <a:srgbClr val="71717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17171"/>
                </a:solidFill>
              </a:rPr>
              <a:t>한 층에 있는 모든 뉴런이 이전 층의 모든 뉴런과 연결 </a:t>
            </a:r>
            <a:r>
              <a:rPr lang="en-US" altLang="ko-KR" dirty="0">
                <a:solidFill>
                  <a:srgbClr val="717171"/>
                </a:solidFill>
              </a:rPr>
              <a:t>&gt;&gt; </a:t>
            </a:r>
            <a:r>
              <a:rPr lang="ko-KR" altLang="en-US" dirty="0">
                <a:solidFill>
                  <a:srgbClr val="717171"/>
                </a:solidFill>
              </a:rPr>
              <a:t>완전 연결 층 또는 밀집 층</a:t>
            </a:r>
            <a:endParaRPr lang="en-US" altLang="ko-KR" dirty="0">
              <a:solidFill>
                <a:srgbClr val="71717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56543F-F8F9-B6B3-0282-08AE190E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1" y="1435678"/>
            <a:ext cx="5170598" cy="2326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21F566-BB7E-7B4F-B6D0-8CA9BF67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89" y="370448"/>
            <a:ext cx="4076241" cy="319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0615BF-62AA-A164-6E78-6069FB54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610" y="689937"/>
            <a:ext cx="5170598" cy="1426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841D9F-B085-0261-B00E-20E29E4B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533" y="3847478"/>
            <a:ext cx="5687658" cy="2720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317F54-055B-4CE4-ED67-EC85F1125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893" y="5603401"/>
            <a:ext cx="1910107" cy="6666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D1FF74-F931-0DFC-DEE0-1EF4EA33D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537" y="4050695"/>
            <a:ext cx="2814226" cy="20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7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baseline="30000" dirty="0"/>
              <a:t>Perceptron</a:t>
            </a:r>
            <a:endParaRPr lang="ko-KR" altLang="en-US" baseline="30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841D9F-B085-0261-B00E-20E29E4B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33" y="2647328"/>
            <a:ext cx="5687658" cy="2720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317F54-055B-4CE4-ED67-EC85F112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666"/>
            <a:ext cx="3190055" cy="11134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389464-2A6E-B367-E5B1-03850DAE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072" y="2030021"/>
            <a:ext cx="3283027" cy="980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45987A-95DF-67A9-72B3-7D9A5492F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04" y="3523628"/>
            <a:ext cx="5332164" cy="1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8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인공 뉴런 </a:t>
            </a:r>
            <a:r>
              <a:rPr lang="en-US" altLang="ko-KR" sz="3600" dirty="0"/>
              <a:t>(on/off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en-US" altLang="ko-KR" sz="3600" dirty="0"/>
              <a:t> 1/0)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DA5B9-4100-A6D2-72DA-4DCFF357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6" y="1517679"/>
            <a:ext cx="6555492" cy="2444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640B7-EC49-F196-5F5C-25BB2558B91A}"/>
              </a:ext>
            </a:extLst>
          </p:cNvPr>
          <p:cNvSpPr txBox="1"/>
          <p:nvPr/>
        </p:nvSpPr>
        <p:spPr>
          <a:xfrm>
            <a:off x="2283141" y="3870962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2FCA3-15E2-F219-A7F0-4A2DA5039A89}"/>
              </a:ext>
            </a:extLst>
          </p:cNvPr>
          <p:cNvSpPr txBox="1"/>
          <p:nvPr/>
        </p:nvSpPr>
        <p:spPr>
          <a:xfrm>
            <a:off x="4023675" y="3870962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2C8ED-C925-B6A9-A244-759AB852F822}"/>
              </a:ext>
            </a:extLst>
          </p:cNvPr>
          <p:cNvSpPr txBox="1"/>
          <p:nvPr/>
        </p:nvSpPr>
        <p:spPr>
          <a:xfrm>
            <a:off x="8939813" y="4535116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NAND</a:t>
            </a:r>
            <a:endParaRPr lang="ko-KR" altLang="en-US" dirty="0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51DB752D-EB91-7809-CA3C-37AFD039D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280729"/>
              </p:ext>
            </p:extLst>
          </p:nvPr>
        </p:nvGraphicFramePr>
        <p:xfrm>
          <a:off x="213108" y="4136319"/>
          <a:ext cx="1652660" cy="18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1384200" progId="Equation.DSMT4">
                  <p:embed/>
                </p:oleObj>
              </mc:Choice>
              <mc:Fallback>
                <p:oleObj name="Equation" r:id="rId3" imgW="1206360" imgH="1384200" progId="Equation.DSMT4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8FA7C051-B302-19F0-73D0-3A801491BE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108" y="4136319"/>
                        <a:ext cx="1652660" cy="1896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E1DF81B-C8EB-19DE-E9A2-0C329E39D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267683"/>
              </p:ext>
            </p:extLst>
          </p:nvPr>
        </p:nvGraphicFramePr>
        <p:xfrm>
          <a:off x="10121491" y="4752670"/>
          <a:ext cx="1701795" cy="3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177480" progId="Equation.DSMT4">
                  <p:embed/>
                </p:oleObj>
              </mc:Choice>
              <mc:Fallback>
                <p:oleObj name="Equation" r:id="rId5" imgW="850680" imgH="177480" progId="Equation.DSMT4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:a16="http://schemas.microsoft.com/office/drawing/2014/main" id="{A625CD91-1B33-5741-3220-F73C40F14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21491" y="4752670"/>
                        <a:ext cx="1701795" cy="36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82C937ED-3443-787A-8036-686D8113B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322827"/>
              </p:ext>
            </p:extLst>
          </p:nvPr>
        </p:nvGraphicFramePr>
        <p:xfrm>
          <a:off x="10121490" y="5155067"/>
          <a:ext cx="18559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80">
                  <a:extLst>
                    <a:ext uri="{9D8B030D-6E8A-4147-A177-3AD203B41FA5}">
                      <a16:colId xmlns:a16="http://schemas.microsoft.com/office/drawing/2014/main" val="337257122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826782553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3295182062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4157069253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41866306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┐</a:t>
                      </a:r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┐</a:t>
                      </a:r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699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4205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4562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24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2552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E71DA2-A61A-6521-EBA2-EEFAEBA32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682628"/>
              </p:ext>
            </p:extLst>
          </p:nvPr>
        </p:nvGraphicFramePr>
        <p:xfrm>
          <a:off x="2090857" y="4331663"/>
          <a:ext cx="10210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59">
                  <a:extLst>
                    <a:ext uri="{9D8B030D-6E8A-4147-A177-3AD203B41FA5}">
                      <a16:colId xmlns:a16="http://schemas.microsoft.com/office/drawing/2014/main" val="1781743602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4043918109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89780191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470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392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0327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089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4783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9E6D351-88D1-1798-05C1-28A9609C7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18019"/>
              </p:ext>
            </p:extLst>
          </p:nvPr>
        </p:nvGraphicFramePr>
        <p:xfrm>
          <a:off x="3752272" y="4331663"/>
          <a:ext cx="10210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59">
                  <a:extLst>
                    <a:ext uri="{9D8B030D-6E8A-4147-A177-3AD203B41FA5}">
                      <a16:colId xmlns:a16="http://schemas.microsoft.com/office/drawing/2014/main" val="1781743602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4043918109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89780191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470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392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0327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089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4783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937142-E324-0213-78BE-2058B9DEA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71152"/>
              </p:ext>
            </p:extLst>
          </p:nvPr>
        </p:nvGraphicFramePr>
        <p:xfrm>
          <a:off x="5145183" y="4331663"/>
          <a:ext cx="148472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80">
                  <a:extLst>
                    <a:ext uri="{9D8B030D-6E8A-4147-A177-3AD203B41FA5}">
                      <a16:colId xmlns:a16="http://schemas.microsoft.com/office/drawing/2014/main" val="3076840269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1276289978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493318469"/>
                    </a:ext>
                  </a:extLst>
                </a:gridCol>
                <a:gridCol w="371180">
                  <a:extLst>
                    <a:ext uri="{9D8B030D-6E8A-4147-A177-3AD203B41FA5}">
                      <a16:colId xmlns:a16="http://schemas.microsoft.com/office/drawing/2014/main" val="4895917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┐</a:t>
                      </a:r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5407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6264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4543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644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1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0</a:t>
                      </a:r>
                      <a:endParaRPr lang="ko-KR" altLang="en-US" sz="105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97132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EA6CD1B-D5FA-4CAC-1F12-9376B55C7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2540"/>
              </p:ext>
            </p:extLst>
          </p:nvPr>
        </p:nvGraphicFramePr>
        <p:xfrm>
          <a:off x="8838991" y="4904448"/>
          <a:ext cx="10210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59">
                  <a:extLst>
                    <a:ext uri="{9D8B030D-6E8A-4147-A177-3AD203B41FA5}">
                      <a16:colId xmlns:a16="http://schemas.microsoft.com/office/drawing/2014/main" val="1781743602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4043918109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89780191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470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392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0327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089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478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947EC3-49E6-179C-ABBF-132AC3A4419F}"/>
              </a:ext>
            </a:extLst>
          </p:cNvPr>
          <p:cNvSpPr txBox="1"/>
          <p:nvPr/>
        </p:nvSpPr>
        <p:spPr>
          <a:xfrm>
            <a:off x="7426753" y="4535116"/>
            <a:ext cx="80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XOR</a:t>
            </a:r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37DA7CB-1E05-6259-C696-CDB5E5C1F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08079"/>
              </p:ext>
            </p:extLst>
          </p:nvPr>
        </p:nvGraphicFramePr>
        <p:xfrm>
          <a:off x="7206413" y="4904448"/>
          <a:ext cx="10210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59">
                  <a:extLst>
                    <a:ext uri="{9D8B030D-6E8A-4147-A177-3AD203B41FA5}">
                      <a16:colId xmlns:a16="http://schemas.microsoft.com/office/drawing/2014/main" val="1781743602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4043918109"/>
                    </a:ext>
                  </a:extLst>
                </a:gridCol>
                <a:gridCol w="340359">
                  <a:extLst>
                    <a:ext uri="{9D8B030D-6E8A-4147-A177-3AD203B41FA5}">
                      <a16:colId xmlns:a16="http://schemas.microsoft.com/office/drawing/2014/main" val="89780191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B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470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392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0327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1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0893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0</a:t>
                      </a:r>
                      <a:endParaRPr lang="ko-KR" altLang="en-US" sz="105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44783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A5C6991-738F-A85F-1769-8F4B6BA480C9}"/>
              </a:ext>
            </a:extLst>
          </p:cNvPr>
          <p:cNvSpPr txBox="1"/>
          <p:nvPr/>
        </p:nvSpPr>
        <p:spPr>
          <a:xfrm>
            <a:off x="6140615" y="409668"/>
            <a:ext cx="539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매컬러와</a:t>
            </a:r>
            <a:r>
              <a:rPr lang="en-US" altLang="ko-KR" dirty="0"/>
              <a:t> </a:t>
            </a:r>
            <a:r>
              <a:rPr lang="ko-KR" altLang="en-US" dirty="0"/>
              <a:t>피측 착안한 신경망 모델 </a:t>
            </a:r>
            <a:r>
              <a:rPr lang="en-US" altLang="ko-KR" dirty="0"/>
              <a:t>&gt; </a:t>
            </a:r>
            <a:r>
              <a:rPr lang="ko-KR" altLang="en-US" dirty="0"/>
              <a:t>인공 뉴런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논리 명제 계산</a:t>
            </a:r>
            <a:r>
              <a:rPr lang="en-US" altLang="ko-KR" dirty="0"/>
              <a:t>: </a:t>
            </a:r>
            <a:r>
              <a:rPr lang="en-US" altLang="ko-KR" b="1" u="sng" dirty="0"/>
              <a:t>AND,</a:t>
            </a:r>
            <a:r>
              <a:rPr lang="ko-KR" altLang="en-US" b="1" u="sng" dirty="0"/>
              <a:t> </a:t>
            </a:r>
            <a:r>
              <a:rPr lang="en-US" altLang="ko-KR" b="1" u="sng" dirty="0"/>
              <a:t>OR,</a:t>
            </a:r>
            <a:r>
              <a:rPr lang="ko-KR" altLang="en-US" b="1" u="sng" dirty="0"/>
              <a:t> </a:t>
            </a:r>
            <a:r>
              <a:rPr lang="en-US" altLang="ko-KR" b="1" u="sng" dirty="0"/>
              <a:t>NAND,</a:t>
            </a:r>
            <a:r>
              <a:rPr lang="ko-KR" altLang="en-US" b="1" u="sng" dirty="0"/>
              <a:t> </a:t>
            </a:r>
            <a:r>
              <a:rPr lang="en-US" altLang="ko-KR" b="1" u="sng" dirty="0"/>
              <a:t>XOR</a:t>
            </a:r>
            <a:endParaRPr lang="ko-KR" altLang="en-US" b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42B93-5FAF-DF92-955F-72A14FBAB774}"/>
              </a:ext>
            </a:extLst>
          </p:cNvPr>
          <p:cNvSpPr txBox="1"/>
          <p:nvPr/>
        </p:nvSpPr>
        <p:spPr>
          <a:xfrm>
            <a:off x="5561792" y="3870962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모두의 C 언어: 4.6 이박사와 함께 생각하는 C 언어Ⅰ: 반도체 회로 설계 - 3">
            <a:extLst>
              <a:ext uri="{FF2B5EF4-FFF2-40B4-BE49-F238E27FC236}">
                <a16:creationId xmlns:a16="http://schemas.microsoft.com/office/drawing/2014/main" id="{BBF3D128-6BFF-C7B1-2F00-407F552F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76" y="1190266"/>
            <a:ext cx="2463912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6F61A3-D520-E881-CCA9-0C19E90E7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873" y="1122933"/>
            <a:ext cx="1696315" cy="34121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EE2DCA-2DC4-969D-EAB9-E37AE3202C16}"/>
              </a:ext>
            </a:extLst>
          </p:cNvPr>
          <p:cNvSpPr txBox="1"/>
          <p:nvPr/>
        </p:nvSpPr>
        <p:spPr>
          <a:xfrm>
            <a:off x="1988588" y="5840867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둘 다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8E365-0AB9-AA9C-F2F6-F89349012A81}"/>
              </a:ext>
            </a:extLst>
          </p:cNvPr>
          <p:cNvSpPr txBox="1"/>
          <p:nvPr/>
        </p:nvSpPr>
        <p:spPr>
          <a:xfrm>
            <a:off x="3674771" y="5840867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 이상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8327F-FF63-03DB-0832-AACE6154FC5F}"/>
              </a:ext>
            </a:extLst>
          </p:cNvPr>
          <p:cNvSpPr txBox="1"/>
          <p:nvPr/>
        </p:nvSpPr>
        <p:spPr>
          <a:xfrm>
            <a:off x="5209431" y="5846544"/>
            <a:ext cx="170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A-on</a:t>
            </a:r>
          </a:p>
          <a:p>
            <a:r>
              <a:rPr lang="en-US" altLang="ko-KR" dirty="0"/>
              <a:t>B-off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BAC22-C9E2-219A-CDE5-C23DC85511CE}"/>
              </a:ext>
            </a:extLst>
          </p:cNvPr>
          <p:cNvSpPr txBox="1"/>
          <p:nvPr/>
        </p:nvSpPr>
        <p:spPr>
          <a:xfrm>
            <a:off x="7009206" y="6406136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서로</a:t>
            </a:r>
            <a:r>
              <a:rPr lang="en-US" altLang="ko-KR" dirty="0"/>
              <a:t> </a:t>
            </a:r>
            <a:r>
              <a:rPr lang="ko-KR" altLang="en-US" dirty="0"/>
              <a:t>다를 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7E4180-3C39-EE98-808D-EC7BC9C6BC21}"/>
              </a:ext>
            </a:extLst>
          </p:cNvPr>
          <p:cNvSpPr txBox="1"/>
          <p:nvPr/>
        </p:nvSpPr>
        <p:spPr>
          <a:xfrm>
            <a:off x="8810569" y="6406136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 이상</a:t>
            </a:r>
          </a:p>
        </p:txBody>
      </p:sp>
    </p:spTree>
    <p:extLst>
      <p:ext uri="{BB962C8B-B14F-4D97-AF65-F5344CB8AC3E}">
        <p14:creationId xmlns:p14="http://schemas.microsoft.com/office/powerpoint/2010/main" val="76959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9D4A96-9CF7-2ACB-7BB2-24B512DD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90" y="4077812"/>
            <a:ext cx="4263410" cy="2492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7132B-099C-7F58-7F56-33F94F0101A2}"/>
              </a:ext>
            </a:extLst>
          </p:cNvPr>
          <p:cNvSpPr txBox="1"/>
          <p:nvPr/>
        </p:nvSpPr>
        <p:spPr>
          <a:xfrm>
            <a:off x="9109907" y="4262700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AND</a:t>
            </a:r>
            <a:endParaRPr lang="ko-KR" altLang="en-US" b="1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01A59-F9BD-8129-CA1E-E9B21641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03" y="218539"/>
            <a:ext cx="5452915" cy="2835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9AC44-B0D4-3AB8-1D3E-5CF2AC10DC47}"/>
              </a:ext>
            </a:extLst>
          </p:cNvPr>
          <p:cNvSpPr txBox="1"/>
          <p:nvPr/>
        </p:nvSpPr>
        <p:spPr>
          <a:xfrm>
            <a:off x="3535072" y="1515855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OR</a:t>
            </a:r>
            <a:endParaRPr lang="ko-KR" altLang="en-US" b="1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1274DF-E474-72A3-1603-D3AEC5F5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90" y="1958110"/>
            <a:ext cx="1151427" cy="1458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EDDA0B-8087-E401-E1C3-60B6C853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10" y="298380"/>
            <a:ext cx="1155466" cy="1466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57068-D872-888B-157B-55A04344FF6C}"/>
              </a:ext>
            </a:extLst>
          </p:cNvPr>
          <p:cNvSpPr txBox="1"/>
          <p:nvPr/>
        </p:nvSpPr>
        <p:spPr>
          <a:xfrm>
            <a:off x="8156739" y="40920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NAND</a:t>
            </a:r>
            <a:endParaRPr lang="ko-KR" altLang="en-US" b="1" u="sng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0182D-696B-0450-F464-B2FDB7878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882" y="4049938"/>
            <a:ext cx="2732776" cy="24429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22DDD8-78BD-4E70-A017-47EA7E1C0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466" y="543040"/>
            <a:ext cx="2287825" cy="1945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36580-19F3-FE9B-3318-F1ABEAAE5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75" y="1799025"/>
            <a:ext cx="2204720" cy="19700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baseline="30000" dirty="0"/>
              <a:t>Perceptron</a:t>
            </a:r>
            <a:endParaRPr lang="ko-KR" altLang="en-US" baseline="30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9648D4-9D8F-528D-ED06-4D58D6A82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385" y="4420727"/>
            <a:ext cx="3368795" cy="2640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9188BE-6C66-6DE0-FCBD-A5AE5C34E9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47" y="4854895"/>
            <a:ext cx="3531588" cy="97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DBC867-4ECB-4F90-1E90-B63F4DD88AB4}"/>
              </a:ext>
            </a:extLst>
          </p:cNvPr>
          <p:cNvSpPr txBox="1"/>
          <p:nvPr/>
        </p:nvSpPr>
        <p:spPr>
          <a:xfrm>
            <a:off x="3877751" y="2066985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D60C4-6DC8-F7DE-795E-5542FCEF9D51}"/>
              </a:ext>
            </a:extLst>
          </p:cNvPr>
          <p:cNvSpPr txBox="1"/>
          <p:nvPr/>
        </p:nvSpPr>
        <p:spPr>
          <a:xfrm>
            <a:off x="9521833" y="396720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730ED-1107-E4EE-E6AF-3FF4F5E389DE}"/>
              </a:ext>
            </a:extLst>
          </p:cNvPr>
          <p:cNvSpPr txBox="1"/>
          <p:nvPr/>
        </p:nvSpPr>
        <p:spPr>
          <a:xfrm>
            <a:off x="10925247" y="4830073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21284-4DC5-28CA-4224-76BBC29D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9" y="2575494"/>
            <a:ext cx="6123963" cy="32582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9AD3D4-BC87-7538-C5F7-F405EAAAE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80" t="24924" b="19654"/>
          <a:stretch/>
        </p:blipFill>
        <p:spPr>
          <a:xfrm>
            <a:off x="220625" y="3479077"/>
            <a:ext cx="1425107" cy="1943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932E2E-A4C8-39A8-9ED9-A0216797C8DE}"/>
              </a:ext>
            </a:extLst>
          </p:cNvPr>
          <p:cNvSpPr txBox="1"/>
          <p:nvPr/>
        </p:nvSpPr>
        <p:spPr>
          <a:xfrm>
            <a:off x="632733" y="3030355"/>
            <a:ext cx="80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XOR</a:t>
            </a:r>
            <a:endParaRPr lang="ko-KR" altLang="en-US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606FD-F283-C8A5-3611-3EDEC115067F}"/>
              </a:ext>
            </a:extLst>
          </p:cNvPr>
          <p:cNvSpPr txBox="1"/>
          <p:nvPr/>
        </p:nvSpPr>
        <p:spPr>
          <a:xfrm>
            <a:off x="1265209" y="3744908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D4A96-9CF7-2ACB-7BB2-24B512DDD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90" y="4077812"/>
            <a:ext cx="4263410" cy="24924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B93A95-8B6F-45B6-AFE6-61F7596F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en-US" altLang="ko-KR" baseline="30000" dirty="0"/>
              <a:t>Perceptron</a:t>
            </a:r>
            <a:endParaRPr lang="ko-KR" altLang="en-US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7132B-099C-7F58-7F56-33F94F0101A2}"/>
              </a:ext>
            </a:extLst>
          </p:cNvPr>
          <p:cNvSpPr txBox="1"/>
          <p:nvPr/>
        </p:nvSpPr>
        <p:spPr>
          <a:xfrm>
            <a:off x="9109907" y="4262700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AND</a:t>
            </a:r>
            <a:endParaRPr lang="ko-KR" altLang="en-US" b="1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01A59-F9BD-8129-CA1E-E9B21641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885" y="218539"/>
            <a:ext cx="5452915" cy="2835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9AC44-B0D4-3AB8-1D3E-5CF2AC10DC47}"/>
              </a:ext>
            </a:extLst>
          </p:cNvPr>
          <p:cNvSpPr txBox="1"/>
          <p:nvPr/>
        </p:nvSpPr>
        <p:spPr>
          <a:xfrm>
            <a:off x="5568898" y="1580269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OR</a:t>
            </a:r>
            <a:endParaRPr lang="ko-KR" altLang="en-US" b="1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1274DF-E474-72A3-1603-D3AEC5F50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96" y="93086"/>
            <a:ext cx="1151427" cy="1458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EDDA0B-8087-E401-E1C3-60B6C8532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2992" y="298380"/>
            <a:ext cx="1155466" cy="1466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57068-D872-888B-157B-55A04344FF6C}"/>
              </a:ext>
            </a:extLst>
          </p:cNvPr>
          <p:cNvSpPr txBox="1"/>
          <p:nvPr/>
        </p:nvSpPr>
        <p:spPr>
          <a:xfrm>
            <a:off x="10304321" y="40920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NAND</a:t>
            </a:r>
            <a:endParaRPr lang="ko-KR" altLang="en-US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04CAE-58AF-F765-70D9-BD068642D872}"/>
              </a:ext>
            </a:extLst>
          </p:cNvPr>
          <p:cNvSpPr txBox="1"/>
          <p:nvPr/>
        </p:nvSpPr>
        <p:spPr>
          <a:xfrm>
            <a:off x="5744393" y="213582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6EB1F-8E49-3E67-F992-F3E09B78C6EB}"/>
              </a:ext>
            </a:extLst>
          </p:cNvPr>
          <p:cNvSpPr txBox="1"/>
          <p:nvPr/>
        </p:nvSpPr>
        <p:spPr>
          <a:xfrm>
            <a:off x="10929837" y="4835370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87CBE-2FA8-ADE6-BE06-1699C61115B2}"/>
              </a:ext>
            </a:extLst>
          </p:cNvPr>
          <p:cNvSpPr txBox="1"/>
          <p:nvPr/>
        </p:nvSpPr>
        <p:spPr>
          <a:xfrm>
            <a:off x="11685787" y="396337"/>
            <a:ext cx="168261" cy="215444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87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459</Words>
  <Application>Microsoft Office PowerPoint</Application>
  <PresentationFormat>와이드스크린</PresentationFormat>
  <Paragraphs>223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Times New Roman</vt:lpstr>
      <vt:lpstr>Wingdings</vt:lpstr>
      <vt:lpstr>Office 테마</vt:lpstr>
      <vt:lpstr>Equation</vt:lpstr>
      <vt:lpstr>10.1.1-3: 딥러닝 (퍼셉트론)</vt:lpstr>
      <vt:lpstr>인공지능 &gt; 머신러닝 &gt; 딥러닝</vt:lpstr>
      <vt:lpstr>인공 신경망artificial neural network</vt:lpstr>
      <vt:lpstr>퍼셉트론Perceptron</vt:lpstr>
      <vt:lpstr>퍼셉트론Perceptron</vt:lpstr>
      <vt:lpstr>퍼셉트론Perceptron</vt:lpstr>
      <vt:lpstr>인공 뉴런 (on/off &gt; 1/0)</vt:lpstr>
      <vt:lpstr>퍼셉트론Perceptron</vt:lpstr>
      <vt:lpstr>퍼셉트론Perceptron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1.4  1.4.1 지도학습과 비지도학습</dc:title>
  <dc:creator>Mingeun Kim</dc:creator>
  <cp:lastModifiedBy>김민근</cp:lastModifiedBy>
  <cp:revision>68</cp:revision>
  <dcterms:created xsi:type="dcterms:W3CDTF">2022-04-05T12:47:32Z</dcterms:created>
  <dcterms:modified xsi:type="dcterms:W3CDTF">2022-06-15T05:02:01Z</dcterms:modified>
</cp:coreProperties>
</file>